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3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13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0A7EF9-9E06-813A-3DE5-35239961A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0263280-BEF0-A9A5-81F9-4EC721A633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4B8EA6-8A1A-EB4B-0736-0CF49486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027-26F2-46A8-868A-9D5F2B94961E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B01C84-848F-C391-2815-7619790D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2EB1124-CD52-3031-EA83-A15F17DE3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BED-A0F7-4DFC-A5B2-6C6CC10F578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4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2A6C5-4DB7-1FA5-6584-D9AA0878E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A9B1211-5593-C816-236F-F321F34F1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341339-391D-7A01-AC16-FFC3C9D0D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027-26F2-46A8-868A-9D5F2B94961E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BBE5D9-F364-AECD-CCE3-D8408FCB7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12E0B08-B396-FB7C-C877-F409C8E74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BED-A0F7-4DFC-A5B2-6C6CC10F578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935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8380F52-6F88-F2A0-58DF-7C8149D994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1990712-1579-170D-07C5-002247AE1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946EEF-9EF1-8B73-786A-F99E68258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027-26F2-46A8-868A-9D5F2B94961E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E181FA3-C799-7D89-CA2A-E118E9A2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446BFB-D3DE-FB9D-E978-350C88C93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BED-A0F7-4DFC-A5B2-6C6CC10F578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071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4325" y="3004909"/>
            <a:ext cx="7839075" cy="183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/>
            </a:lvl1pPr>
          </a:lstStyle>
          <a:p>
            <a:r>
              <a:rPr lang="ru-RU" sz="3200" b="1" dirty="0"/>
              <a:t>НАЗВА ТЕМИ</a:t>
            </a:r>
            <a:endParaRPr lang="ru-RU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463" y="5456366"/>
            <a:ext cx="1298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/>
              <a:t>Лектор: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401411" y="2966793"/>
            <a:ext cx="7790160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95943" y="5816726"/>
            <a:ext cx="1388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dirty="0"/>
              <a:t>Розробники: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1989" y="6263869"/>
            <a:ext cx="2766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200" dirty="0"/>
              <a:t>Для студентів напрямів підготовки: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53091" y="6475729"/>
            <a:ext cx="3494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1200" dirty="0"/>
              <a:t>Доступне для завантаження</a:t>
            </a:r>
            <a:r>
              <a:rPr lang="en-US" sz="1200" dirty="0"/>
              <a:t> </a:t>
            </a:r>
            <a:r>
              <a:rPr lang="uk-UA" sz="1200" dirty="0"/>
              <a:t>на</a:t>
            </a:r>
            <a:r>
              <a:rPr lang="uk-UA" sz="1200" baseline="0" dirty="0"/>
              <a:t> сайті кафедри</a:t>
            </a:r>
            <a:r>
              <a:rPr lang="uk-UA" sz="1200" dirty="0"/>
              <a:t>: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0" hasCustomPrompt="1"/>
          </p:nvPr>
        </p:nvSpPr>
        <p:spPr>
          <a:xfrm>
            <a:off x="314324" y="1604946"/>
            <a:ext cx="7419975" cy="13595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ru-RU" dirty="0" err="1"/>
              <a:t>Дисципліна</a:t>
            </a:r>
            <a:r>
              <a:rPr lang="ru-RU" dirty="0"/>
              <a:t>: «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»</a:t>
            </a:r>
          </a:p>
          <a:p>
            <a:pPr lvl="0"/>
            <a:r>
              <a:rPr lang="uk-UA" dirty="0"/>
              <a:t>Розділ: «Назва розділу курсу»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 hasCustomPrompt="1"/>
          </p:nvPr>
        </p:nvSpPr>
        <p:spPr>
          <a:xfrm>
            <a:off x="314324" y="285186"/>
            <a:ext cx="7025369" cy="702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 err="1"/>
              <a:t>Назва</a:t>
            </a:r>
            <a:r>
              <a:rPr lang="ru-RU" dirty="0"/>
              <a:t> факультету та </a:t>
            </a:r>
            <a:r>
              <a:rPr lang="uk-UA" dirty="0"/>
              <a:t>кафедри</a:t>
            </a:r>
            <a:endParaRPr lang="ru-RU" dirty="0"/>
          </a:p>
        </p:txBody>
      </p:sp>
      <p:sp>
        <p:nvSpPr>
          <p:cNvPr id="29" name="Объект 28"/>
          <p:cNvSpPr>
            <a:spLocks noGrp="1"/>
          </p:cNvSpPr>
          <p:nvPr>
            <p:ph sz="quarter" idx="12" hasCustomPrompt="1"/>
          </p:nvPr>
        </p:nvSpPr>
        <p:spPr>
          <a:xfrm>
            <a:off x="1175657" y="5486222"/>
            <a:ext cx="7527471" cy="3416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ru-RU" dirty="0"/>
              <a:t>П.І.Б. лектора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 hasCustomPrompt="1"/>
          </p:nvPr>
        </p:nvSpPr>
        <p:spPr>
          <a:xfrm>
            <a:off x="1461405" y="584454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перелік авторів</a:t>
            </a:r>
          </a:p>
        </p:txBody>
      </p:sp>
      <p:sp>
        <p:nvSpPr>
          <p:cNvPr id="31" name="Объект 28"/>
          <p:cNvSpPr>
            <a:spLocks noGrp="1"/>
          </p:cNvSpPr>
          <p:nvPr>
            <p:ph sz="quarter" idx="14" hasCustomPrompt="1"/>
          </p:nvPr>
        </p:nvSpPr>
        <p:spPr>
          <a:xfrm>
            <a:off x="2759527" y="6279562"/>
            <a:ext cx="5968094" cy="214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перелік напрямів</a:t>
            </a:r>
          </a:p>
        </p:txBody>
      </p:sp>
      <p:sp>
        <p:nvSpPr>
          <p:cNvPr id="32" name="Объект 28"/>
          <p:cNvSpPr>
            <a:spLocks noGrp="1"/>
          </p:cNvSpPr>
          <p:nvPr>
            <p:ph sz="quarter" idx="15" hasCustomPrompt="1"/>
          </p:nvPr>
        </p:nvSpPr>
        <p:spPr>
          <a:xfrm>
            <a:off x="3600448" y="6493971"/>
            <a:ext cx="2247902" cy="196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адреса сайту</a:t>
            </a:r>
          </a:p>
        </p:txBody>
      </p:sp>
    </p:spTree>
    <p:extLst>
      <p:ext uri="{BB962C8B-B14F-4D97-AF65-F5344CB8AC3E}">
        <p14:creationId xmlns:p14="http://schemas.microsoft.com/office/powerpoint/2010/main" val="1415881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‹№›</a:t>
            </a:fld>
            <a:endParaRPr lang="ru-RU" sz="16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176009" y="2208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baseline="0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uk-UA" dirty="0"/>
              <a:t>НАЗВА СЛАЙДУ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noProof="0" dirty="0"/>
              <a:t>Назва лекції або розділу. Не обов’язкове</a:t>
            </a:r>
          </a:p>
        </p:txBody>
      </p:sp>
    </p:spTree>
    <p:extLst>
      <p:ext uri="{BB962C8B-B14F-4D97-AF65-F5344CB8AC3E}">
        <p14:creationId xmlns:p14="http://schemas.microsoft.com/office/powerpoint/2010/main" val="786646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‹№›</a:t>
            </a:fld>
            <a:endParaRPr lang="ru-RU" sz="1600" dirty="0"/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noProof="0" dirty="0"/>
              <a:t>Назва лекції або розділу. Не обов’язкове</a:t>
            </a:r>
          </a:p>
        </p:txBody>
      </p:sp>
    </p:spTree>
    <p:extLst>
      <p:ext uri="{BB962C8B-B14F-4D97-AF65-F5344CB8AC3E}">
        <p14:creationId xmlns:p14="http://schemas.microsoft.com/office/powerpoint/2010/main" val="2862920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2346098"/>
            <a:ext cx="6174921" cy="2165803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uk-UA" noProof="0" dirty="0"/>
              <a:t>Назва розділу</a:t>
            </a:r>
          </a:p>
        </p:txBody>
      </p:sp>
    </p:spTree>
    <p:extLst>
      <p:ext uri="{BB962C8B-B14F-4D97-AF65-F5344CB8AC3E}">
        <p14:creationId xmlns:p14="http://schemas.microsoft.com/office/powerpoint/2010/main" val="3325808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 зі з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434171"/>
            <a:ext cx="5977345" cy="571669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uk-UA" noProof="0" dirty="0"/>
              <a:t>Назва розділу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332014" y="1172037"/>
            <a:ext cx="5977345" cy="542470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  <a:endParaRPr lang="ru-RU" dirty="0"/>
          </a:p>
          <a:p>
            <a:pPr lvl="0"/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418035" y="1005840"/>
            <a:ext cx="6024327" cy="15776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95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459617-77AF-1BAC-81B8-3A6D9536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7CFDEA6-4931-2D7F-0F66-8A86C6F6F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711A7C9-6765-073E-E3B9-E711D13DD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027-26F2-46A8-868A-9D5F2B94961E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4AC5E7-0964-E7BF-E5D3-771D225FC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286E0E-FA36-91A2-147D-1A753D08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BED-A0F7-4DFC-A5B2-6C6CC10F578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81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85E10-7407-F9D4-E0FF-DCAAC11D4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50F1ED6-680C-0D55-CFCF-6D14D0B4A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08D8804-454E-AEE9-ECC5-2AF16EB93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027-26F2-46A8-868A-9D5F2B94961E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699C67-BE30-1723-6BBE-E3FD75EEA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6794E0A-184D-0C37-67D0-0BF7D7419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BED-A0F7-4DFC-A5B2-6C6CC10F578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8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CDE1E-6461-5DE3-4C26-D5A5CED7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509F2B-AA9E-3447-8C9F-F8C4EDE500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EF9D962-F8A3-D58C-37AB-CB3EEBA04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D3D6968-863C-1058-CCA2-3B482FF0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027-26F2-46A8-868A-9D5F2B94961E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FC9D5CF-30B7-3C0A-40C0-2E0B66E3D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D2EE68-DF92-6CB7-9BBF-A9D3B77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BED-A0F7-4DFC-A5B2-6C6CC10F578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08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706C5-B262-D7DD-5474-963D78C23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DDC6D4C-2BC0-29C8-9F6C-F3A35F9AC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0369DDC-E427-1DD9-8A42-00EDFB949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6A314D8-1CB9-C941-FB58-AB791039A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3CA54CE-1136-8A08-9CBD-8407EFD6CA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A17E8C7-B6EC-0C4A-1562-F41EAEF94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027-26F2-46A8-868A-9D5F2B94961E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CB276A5-6804-2F3D-1140-03C50AAD6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19B1AE0-15F6-48EF-C83E-F9EBB1DC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BED-A0F7-4DFC-A5B2-6C6CC10F578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65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BD3E1-205A-5834-1B4D-AE4F47802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9BDD04F-C2D1-AF92-C0E9-10842B785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027-26F2-46A8-868A-9D5F2B94961E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556233B-95F7-1626-6B86-9FCB4892F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0B0B5E3-EE9A-7CDB-8D9B-9EE853B64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BED-A0F7-4DFC-A5B2-6C6CC10F578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33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D835DE9-0523-0AF0-061B-A8CADA0DA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027-26F2-46A8-868A-9D5F2B94961E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83F7E18-6D1B-588E-AA53-59BACC0F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9C5F29D-D3DB-099A-164E-18894CAE0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BED-A0F7-4DFC-A5B2-6C6CC10F578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58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05348-FB11-D203-B853-3FA6F8F4D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0C37F20-678D-6EC0-BBBC-E913EC69D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01E0525-7FEF-4102-D079-252AC1C29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B7AD565-C1E0-D2FE-4172-76FEF90BB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027-26F2-46A8-868A-9D5F2B94961E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CF7258F-ABE3-CFBB-36BE-F63642A17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3789F19-AF7C-7D3C-6276-2D32A5D2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BED-A0F7-4DFC-A5B2-6C6CC10F578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26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F1AE12-E295-8B92-30A2-863C0C9B9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6E86BE8-1FC1-97DA-4F5D-C7CAE1652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C0EE28B-F055-5F24-B1CB-00DBDEA62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DF94ECA-D036-86A8-DBFD-824BD8CF8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3027-26F2-46A8-868A-9D5F2B94961E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1E9E762-08A5-AD42-1BB1-8D47021A0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0AED25E-4F81-AB68-6DFC-9F26C8CF7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5EBED-A0F7-4DFC-A5B2-6C6CC10F578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26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2E76A18-5275-FF20-CEAB-A93F91862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FEE661-BB1B-BDA6-CACC-613C52E58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4F2EBC5-F4AE-39D4-3FC7-45258D16C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683027-26F2-46A8-868A-9D5F2B94961E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2E0EC3-9A30-6D4D-219E-D57129648B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FCF5C6F-7431-58DE-A35E-C2DE25CFD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15EBED-A0F7-4DFC-A5B2-6C6CC10F578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94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33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2" y="382294"/>
            <a:ext cx="2813303" cy="1116992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uk-UA" dirty="0"/>
              <a:t>Результати опитування студентів щодо навчання в університеті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116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Діаграма відповідей у Формах. Назва запитання: Наскільки ви задоволені доступністю навчальної і наукової літератури бібліотеки університету та репозиторію?. Кількість відповідей: 27 відповідей.">
            <a:extLst>
              <a:ext uri="{FF2B5EF4-FFF2-40B4-BE49-F238E27FC236}">
                <a16:creationId xmlns:a16="http://schemas.microsoft.com/office/drawing/2014/main" id="{A3DC7476-3451-9B7D-DA23-7B25BFF5B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2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803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іаграма відповідей у Формах. Назва запитання: Чи брали Ви участь у заходах, присвячених роз’ясненню необхідності академічної доброчесності здобувачів вищої освіти?. Кількість відповідей: 27 відповідей.">
            <a:extLst>
              <a:ext uri="{FF2B5EF4-FFF2-40B4-BE49-F238E27FC236}">
                <a16:creationId xmlns:a16="http://schemas.microsoft.com/office/drawing/2014/main" id="{B1BAB449-D9E9-6F6A-44B4-E439D48D3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104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Діаграма відповідей у Формах. Назва запитання: Куди Ви зазвичай звертаєтеся за допомогою чи консультацією у випадку нестандартних або спірних ситуацій під час навчання?&quot;. Кількість відповідей: 27 відповідей.">
            <a:extLst>
              <a:ext uri="{FF2B5EF4-FFF2-40B4-BE49-F238E27FC236}">
                <a16:creationId xmlns:a16="http://schemas.microsoft.com/office/drawing/2014/main" id="{DA1F06F2-6049-8759-37CA-71E0BEAE7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031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DB9813-F35B-B55D-6B5B-D12CC5786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256" y="975425"/>
            <a:ext cx="6925642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34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іаграма відповідей у Формах. Назва запитання: Чи стикалися Ви особисто з випадками дискримінації за будь-якими ознаками з боку викладачів (або співробітників Університету)?. Кількість відповідей: 27 відповідей.">
            <a:extLst>
              <a:ext uri="{FF2B5EF4-FFF2-40B4-BE49-F238E27FC236}">
                <a16:creationId xmlns:a16="http://schemas.microsoft.com/office/drawing/2014/main" id="{65A6F2AA-F769-1BFF-A765-684205B4B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00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0861FA-D13A-E142-9E2A-7CDCC5AA1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65" y="286755"/>
            <a:ext cx="6496957" cy="25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15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іаграма відповідей у Формах. Назва запитання: Освітнє середовище Університету є безпечним для Вашого життя і здоров’я?. Кількість відповідей: 27 відповідей.">
            <a:extLst>
              <a:ext uri="{FF2B5EF4-FFF2-40B4-BE49-F238E27FC236}">
                <a16:creationId xmlns:a16="http://schemas.microsoft.com/office/drawing/2014/main" id="{D79826AF-52B5-99AF-600C-12B959930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364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іаграма відповідей у Формах. Назва запитання: Університет забезпечує безоплатний доступ до відповідної інфраструктури та інформаційних ресурсів, потрібних для навчання, наукової діяльності в межах освітньої програми?. Кількість відповідей: 27 відповідей.">
            <a:extLst>
              <a:ext uri="{FF2B5EF4-FFF2-40B4-BE49-F238E27FC236}">
                <a16:creationId xmlns:a16="http://schemas.microsoft.com/office/drawing/2014/main" id="{10342E61-A028-B622-3CDD-F295CE239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134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іаграма відповідей у Формах. Назва запитання: Чи було для Вас створено комфортне освітнє середовище для асинхронного навчання під час воєнного стану, який запроваджено в Україні 24.02.2022?. Кількість відповідей: 27 відповідей.">
            <a:extLst>
              <a:ext uri="{FF2B5EF4-FFF2-40B4-BE49-F238E27FC236}">
                <a16:creationId xmlns:a16="http://schemas.microsoft.com/office/drawing/2014/main" id="{0D693103-AB31-B0C5-0AD3-EB8C6C3E5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565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іаграма відповідей у Формах. Назва запитання: Чи відчуваєте Ви готовність та спроможність закладу вищої освіти забезпечувати Вам освітню, організаційну, інформаційну, консультативну та соціальну підтримку?. Кількість відповідей: 27 відповідей.">
            <a:extLst>
              <a:ext uri="{FF2B5EF4-FFF2-40B4-BE49-F238E27FC236}">
                <a16:creationId xmlns:a16="http://schemas.microsoft.com/office/drawing/2014/main" id="{6775BC00-8208-9997-389C-C8C06D771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228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іаграма відповідей у Формах. Назва запитання: Наскільки Ви задоволені доступністю розміщення та інформативністю графіків освітнього процесу та розкладів?. Кількість відповідей: 27 відповідей.">
            <a:extLst>
              <a:ext uri="{FF2B5EF4-FFF2-40B4-BE49-F238E27FC236}">
                <a16:creationId xmlns:a16="http://schemas.microsoft.com/office/drawing/2014/main" id="{A6B77124-4AB1-0184-B27A-81267F06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2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292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іаграма відповідей у Формах. Назва запитання: Оцініть організацію кафедрою та університетом наукових та практичних заходів (конференцій, тренінгів, дискусій, зустрічей із зарубіжними лекторами)?. Кількість відповідей: 27 відповідей.">
            <a:extLst>
              <a:ext uri="{FF2B5EF4-FFF2-40B4-BE49-F238E27FC236}">
                <a16:creationId xmlns:a16="http://schemas.microsoft.com/office/drawing/2014/main" id="{F257D733-3B72-64F0-343A-6644D25F8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2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525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DNU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35F8E"/>
      </a:accent2>
      <a:accent3>
        <a:srgbClr val="70AD47"/>
      </a:accent3>
      <a:accent4>
        <a:srgbClr val="093864"/>
      </a:accent4>
      <a:accent5>
        <a:srgbClr val="ED7D31"/>
      </a:accent5>
      <a:accent6>
        <a:srgbClr val="FFC000"/>
      </a:accent6>
      <a:hlink>
        <a:srgbClr val="5B9BD5"/>
      </a:hlink>
      <a:folHlink>
        <a:srgbClr val="70AD47"/>
      </a:folHlink>
    </a:clrScheme>
    <a:fontScheme name="DNU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</Words>
  <Application>Microsoft Office PowerPoint</Application>
  <PresentationFormat>Широкий екран</PresentationFormat>
  <Paragraphs>1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Тема Office</vt:lpstr>
      <vt:lpstr>1_Тема Office</vt:lpstr>
      <vt:lpstr>Результати опитування студентів щодо навчання в університеті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Вернер Ілля Володимирович</dc:creator>
  <cp:lastModifiedBy>Вернер Ілля Володимирович</cp:lastModifiedBy>
  <cp:revision>9</cp:revision>
  <dcterms:created xsi:type="dcterms:W3CDTF">2026-01-15T10:08:25Z</dcterms:created>
  <dcterms:modified xsi:type="dcterms:W3CDTF">2026-01-22T04:22:30Z</dcterms:modified>
</cp:coreProperties>
</file>